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387" r:id="rId2"/>
    <p:sldId id="382" r:id="rId3"/>
    <p:sldId id="388" r:id="rId4"/>
    <p:sldId id="389" r:id="rId5"/>
    <p:sldId id="390" r:id="rId6"/>
    <p:sldId id="391" r:id="rId7"/>
    <p:sldId id="392" r:id="rId8"/>
    <p:sldId id="393" r:id="rId9"/>
    <p:sldId id="384" r:id="rId10"/>
    <p:sldId id="386" r:id="rId11"/>
    <p:sldId id="385" r:id="rId12"/>
    <p:sldId id="360" r:id="rId13"/>
    <p:sldId id="362" r:id="rId14"/>
    <p:sldId id="363" r:id="rId15"/>
    <p:sldId id="364" r:id="rId16"/>
    <p:sldId id="366" r:id="rId17"/>
    <p:sldId id="367" r:id="rId18"/>
    <p:sldId id="369" r:id="rId19"/>
    <p:sldId id="370" r:id="rId20"/>
    <p:sldId id="372" r:id="rId21"/>
    <p:sldId id="373" r:id="rId22"/>
    <p:sldId id="376" r:id="rId23"/>
    <p:sldId id="380" r:id="rId24"/>
    <p:sldId id="344" r:id="rId25"/>
    <p:sldId id="39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>
        <p:scale>
          <a:sx n="82" d="100"/>
          <a:sy n="82" d="100"/>
        </p:scale>
        <p:origin x="-101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7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AutoShape 2" descr="1 МІНІСТЕРСТВО ОСВІТИ І НАУКИ УКРАЇНИ ДЕПАРТАМЕНТ НАУКИ ТА ОСВІТИ ХА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476" name="AutoShape 4" descr="1 МІНІСТЕРСТВО ОСВІТИ І НАУКИ УКРАЇНИ ДЕПАРТАМЕНТ НАУКИ ТА ОСВІТИ ХА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4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0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75656" y="1412776"/>
            <a:ext cx="69127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Звіт </a:t>
            </a:r>
          </a:p>
          <a:p>
            <a:pPr algn="ctr"/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про управлінську діяльність </a:t>
            </a:r>
            <a:r>
              <a:rPr lang="uk-UA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Мандзинець</a:t>
            </a: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Наталії Іванівни за </a:t>
            </a:r>
          </a:p>
          <a:p>
            <a:pPr algn="ctr"/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-20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навчальний рік</a:t>
            </a:r>
            <a:endParaRPr lang="ru-RU" sz="3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F:\Агітбргада\1582026045592.jpg"/>
          <p:cNvPicPr>
            <a:picLocks noChangeAspect="1" noChangeArrowheads="1"/>
          </p:cNvPicPr>
          <p:nvPr/>
        </p:nvPicPr>
        <p:blipFill>
          <a:blip r:embed="rId2" cstate="print"/>
          <a:srcRect r="9457" b="27654"/>
          <a:stretch>
            <a:fillRect/>
          </a:stretch>
        </p:blipFill>
        <p:spPr bwMode="auto">
          <a:xfrm>
            <a:off x="0" y="-1"/>
            <a:ext cx="3563888" cy="5230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4452" name="Picture 4" descr="F:\Агітбргада\1582225513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764703"/>
            <a:ext cx="3922762" cy="5230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F:\Агітбргада\15772097049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1465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27" name="Picture 3" descr="F:\Агітбргада\1578047467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0"/>
            <a:ext cx="2914650" cy="3886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428" name="Picture 4" descr="F:\Агітбргада\1578047467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708920"/>
            <a:ext cx="291465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201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93097"/>
            <a:ext cx="3347864" cy="1944215"/>
          </a:xfrm>
        </p:spPr>
        <p:txBody>
          <a:bodyPr>
            <a:prstTxWarp prst="textCurveUp">
              <a:avLst/>
            </a:prstTxWarp>
            <a:normAutofit fontScale="90000"/>
          </a:bodyPr>
          <a:lstStyle/>
          <a:p>
            <a:r>
              <a:rPr lang="uk-UA" sz="6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Ранкова зустріч</a:t>
            </a:r>
            <a:endParaRPr lang="uk-UA" sz="6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216151" y="3276303"/>
            <a:ext cx="4352925" cy="2448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020717" y="1468016"/>
            <a:ext cx="6560391" cy="385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7624" y="-3175"/>
            <a:ext cx="4292600" cy="429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0008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EAAF"/>
          </a:solidFill>
        </p:spPr>
        <p:txBody>
          <a:bodyPr/>
          <a:lstStyle/>
          <a:p>
            <a:pPr algn="ctr"/>
            <a:r>
              <a:rPr lang="uk-UA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Інтегрований урок у 2 класі </a:t>
            </a:r>
            <a:endParaRPr lang="uk-UA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3569" y="2506662"/>
            <a:ext cx="4351338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775" y="1475979"/>
            <a:ext cx="4318794" cy="4318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9720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9757" y="2384425"/>
            <a:ext cx="4351338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81906" y="1327201"/>
            <a:ext cx="5167312" cy="2906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231077" y="1391180"/>
            <a:ext cx="4690534" cy="263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0883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7135" y="5437415"/>
            <a:ext cx="4463894" cy="1325563"/>
          </a:xfrm>
          <a:solidFill>
            <a:srgbClr val="FFCCFF"/>
          </a:solidFill>
        </p:spPr>
        <p:txBody>
          <a:bodyPr>
            <a:noAutofit/>
          </a:bodyPr>
          <a:lstStyle/>
          <a:p>
            <a:pPr algn="ctr"/>
            <a:r>
              <a:rPr lang="uk-UA" sz="36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проектних технологій  на </a:t>
            </a:r>
            <a:r>
              <a:rPr lang="uk-UA" sz="36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lang="uk-UA" sz="36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природознавства</a:t>
            </a:r>
            <a:endParaRPr lang="uk-U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419" y="0"/>
            <a:ext cx="348695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1859" y="0"/>
            <a:ext cx="4644380" cy="5551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012"/>
          <a:stretch/>
        </p:blipFill>
        <p:spPr>
          <a:xfrm>
            <a:off x="186633" y="4351338"/>
            <a:ext cx="3756527" cy="2737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6441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5750" y="774700"/>
            <a:ext cx="4218487" cy="1325563"/>
          </a:xfrm>
          <a:solidFill>
            <a:srgbClr val="FFCCFF"/>
          </a:solidFill>
        </p:spPr>
        <p:txBody>
          <a:bodyPr>
            <a:prstTxWarp prst="textChevron">
              <a:avLst/>
            </a:prstTxWarp>
            <a:noAutofit/>
          </a:bodyPr>
          <a:lstStyle/>
          <a:p>
            <a:pPr algn="ctr"/>
            <a:r>
              <a:rPr lang="uk-UA" sz="6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Застосування  </a:t>
            </a:r>
            <a:r>
              <a:rPr lang="en-US" sz="6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LEGO</a:t>
            </a:r>
            <a:endParaRPr lang="uk-UA" sz="6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3112" y="2506662"/>
            <a:ext cx="2447627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125" y="0"/>
            <a:ext cx="38576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7125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2971" y="445514"/>
            <a:ext cx="361711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 кабінети біології та хімії</a:t>
            </a:r>
            <a:endParaRPr lang="uk-UA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074" name="Picture 2" descr="https://scontent.fiev4-1.fna.fbcdn.net/v/t1.15752-9/s2048x2048/60109047_433354480574935_2344056029030907904_n.jpg?_nc_cat=107&amp;_nc_ht=scontent.fiev4-1.fna&amp;oh=6988983a79fa03412352eb847f50b5c5&amp;oe=5D6A838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5437" y="-123108"/>
            <a:ext cx="5003678" cy="4919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.fiev4-1.fna.fbcdn.net/v/t1.15752-9/s2048x2048/60157315_281331046142827_6398069333238480896_n.jpg?_nc_cat=111&amp;_nc_ht=scontent.fiev4-1.fna&amp;oh=d0d25b2941e2f03dfbf89479eab727d5&amp;oe=5D59B1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7108" y="1825626"/>
            <a:ext cx="4448839" cy="5032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9227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79000"/>
            <a:ext cx="5598994" cy="932826"/>
          </a:xfrm>
          <a:solidFill>
            <a:srgbClr val="FFCCFF"/>
          </a:solidFill>
        </p:spPr>
        <p:txBody>
          <a:bodyPr>
            <a:normAutofit fontScale="90000"/>
          </a:bodyPr>
          <a:lstStyle/>
          <a:p>
            <a:r>
              <a:rPr lang="uk-UA" sz="3600" dirty="0" smtClean="0"/>
              <a:t> </a:t>
            </a:r>
            <a:r>
              <a:rPr lang="uk-UA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Інтегрований урок  математика та  українська  література</a:t>
            </a:r>
            <a:endParaRPr lang="uk-UA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 descr="https://scontent.fiev4-1.fna.fbcdn.net/v/t1.15752-9/60024381_381791319213976_2190857680908713984_n.jpg?_nc_cat=108&amp;_nc_ht=scontent.fiev4-1.fna&amp;oh=cb05ee0b02afbb1551baac3f2f502f0d&amp;oe=5D515B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934" y="1142476"/>
            <a:ext cx="4708146" cy="35311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.fiev4-1.fna.fbcdn.net/v/t1.15752-9/60011970_1060146460839409_5799155677322543104_n.jpg?_nc_cat=102&amp;_nc_ht=scontent.fiev4-1.fna&amp;oh=b8baf5f0a5d895344d8ef89fd6eea2d0&amp;oe=5D75946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60360">
            <a:off x="4950337" y="57630"/>
            <a:ext cx="3439505" cy="2579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s://scontent.fiev4-1.fna.fbcdn.net/v/t1.15752-9/60022851_2343478792576810_5719622851619717120_n.jpg?_nc_cat=111&amp;_nc_ht=scontent.fiev4-1.fna&amp;oh=8f31772fa3dd6ac10e148b21bb150ff1&amp;oe=5D578EC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8991" y="2665622"/>
            <a:ext cx="3484672" cy="2613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content.fiev4-1.fna.fbcdn.net/v/t1.15752-9/60158563_2311442752474759_3183539371655561216_n.jpg?_nc_cat=102&amp;_nc_ht=scontent.fiev4-1.fna&amp;oh=ec7b3453e18c333d34e539e2d40f962f&amp;oe=5D5E1EA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4599552"/>
            <a:ext cx="3014080" cy="226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content.fiev4-1.fna.fbcdn.net/v/t1.15752-9/59996375_335378020494698_7746445243184054272_n.jpg?_nc_cat=101&amp;_nc_ht=scontent.fiev4-1.fna&amp;oh=65bc7b53f6a10f6e5ac4ee8992fbd81f&amp;oe=5D5B148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7361" y="4804236"/>
            <a:ext cx="2839147" cy="2129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5415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91" y="-171400"/>
            <a:ext cx="9135309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580112" y="980728"/>
            <a:ext cx="23580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                      </a:t>
            </a:r>
            <a:r>
              <a:rPr lang="uk-UA" dirty="0" smtClean="0">
                <a:solidFill>
                  <a:schemeClr val="bg2"/>
                </a:solidFill>
              </a:rPr>
              <a:t>Директор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</a:t>
            </a: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</a:rPr>
              <a:t>Мандзинець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Наталія Іванівна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44008" y="2828836"/>
            <a:ext cx="39604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None/>
            </a:pPr>
            <a:r>
              <a:rPr lang="en-US" b="1" dirty="0" smtClean="0">
                <a:solidFill>
                  <a:schemeClr val="bg2"/>
                </a:solidFill>
              </a:rPr>
              <a:t>      </a:t>
            </a:r>
            <a:r>
              <a:rPr lang="uk-UA" sz="1600" b="1" dirty="0" smtClean="0">
                <a:solidFill>
                  <a:schemeClr val="bg2"/>
                </a:solidFill>
              </a:rPr>
              <a:t>Педагогічний стаж – 2</a:t>
            </a:r>
            <a:r>
              <a:rPr lang="en-US" sz="1600" b="1" dirty="0" smtClean="0">
                <a:solidFill>
                  <a:schemeClr val="bg2"/>
                </a:solidFill>
              </a:rPr>
              <a:t>8</a:t>
            </a:r>
            <a:r>
              <a:rPr lang="uk-UA" sz="1600" b="1" dirty="0" smtClean="0">
                <a:solidFill>
                  <a:schemeClr val="bg2"/>
                </a:solidFill>
              </a:rPr>
              <a:t>років</a:t>
            </a:r>
          </a:p>
          <a:p>
            <a:pPr>
              <a:lnSpc>
                <a:spcPct val="200000"/>
              </a:lnSpc>
              <a:buNone/>
            </a:pPr>
            <a:r>
              <a:rPr lang="en-US" sz="1600" b="1" dirty="0" smtClean="0">
                <a:solidFill>
                  <a:schemeClr val="bg2"/>
                </a:solidFill>
              </a:rPr>
              <a:t> </a:t>
            </a:r>
            <a:r>
              <a:rPr lang="uk-UA" sz="1600" b="1" dirty="0" smtClean="0">
                <a:solidFill>
                  <a:schemeClr val="bg2"/>
                </a:solidFill>
              </a:rPr>
              <a:t>Стаж роботи директора – </a:t>
            </a:r>
            <a:r>
              <a:rPr lang="en-US" sz="1600" b="1" dirty="0" smtClean="0">
                <a:solidFill>
                  <a:schemeClr val="bg2"/>
                </a:solidFill>
              </a:rPr>
              <a:t>    12 </a:t>
            </a:r>
            <a:r>
              <a:rPr lang="uk-UA" sz="1600" b="1" dirty="0" smtClean="0">
                <a:solidFill>
                  <a:schemeClr val="bg2"/>
                </a:solidFill>
              </a:rPr>
              <a:t>років</a:t>
            </a:r>
            <a:endParaRPr lang="ru-RU" sz="1600" b="1" dirty="0">
              <a:solidFill>
                <a:schemeClr val="bg2"/>
              </a:solidFill>
            </a:endParaRPr>
          </a:p>
        </p:txBody>
      </p:sp>
      <p:pic>
        <p:nvPicPr>
          <p:cNvPr id="79873" name="Picture 1" descr="F:\DCIM\100OLYMP\P6111208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l="6494" r="28573" b="3051"/>
          <a:stretch>
            <a:fillRect/>
          </a:stretch>
        </p:blipFill>
        <p:spPr bwMode="auto">
          <a:xfrm>
            <a:off x="0" y="0"/>
            <a:ext cx="4824536" cy="63179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" y="365126"/>
            <a:ext cx="3885347" cy="1325563"/>
          </a:xfrm>
          <a:solidFill>
            <a:srgbClr val="FFEAAF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   </a:t>
            </a:r>
            <a:r>
              <a:rPr lang="uk-UA" sz="36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Алгебра  ( урок   -дослідження)    </a:t>
            </a:r>
            <a:endParaRPr lang="uk-UA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 descr="https://scontent.fiev4-1.fna.fbcdn.net/v/t1.15752-9/60073390_406913376567032_3059458616877645824_n.jpg?_nc_cat=109&amp;_nc_ht=scontent.fiev4-1.fna&amp;oh=e8835c218f1f51fda85adea467435253&amp;oe=5D5FE3F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4378" y="1825625"/>
            <a:ext cx="3429089" cy="3429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content.fiev4-1.fna.fbcdn.net/v/t1.15752-9/60119408_2339909482898057_5371253016244518912_n.jpg?_nc_cat=103&amp;_nc_ht=scontent.fiev4-1.fna&amp;oh=0e6d4dc198e7f61666c90c989f4d40eb&amp;oe=5D6305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4513" y="-230801"/>
            <a:ext cx="3842978" cy="3842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content.fiev4-1.fna.fbcdn.net/v/t1.15752-9/60359106_638736159873832_4209635624497446912_n.jpg?_nc_cat=106&amp;_nc_ht=scontent.fiev4-1.fna&amp;oh=224d7c08e5b129217289d6d60371bf3f&amp;oe=5D70038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2543" y="2777773"/>
            <a:ext cx="4050327" cy="4050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088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7062" y="3980141"/>
            <a:ext cx="2021348" cy="2955918"/>
          </a:xfrm>
          <a:solidFill>
            <a:srgbClr val="FFEAAF"/>
          </a:solidFill>
          <a:ln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uk-UA" sz="2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Уроки</a:t>
            </a:r>
            <a:r>
              <a:rPr lang="uk-UA" sz="2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географії   з </a:t>
            </a:r>
            <a:r>
              <a:rPr lang="uk-UA" sz="22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використан-ням</a:t>
            </a:r>
            <a:r>
              <a:rPr lang="uk-UA" sz="2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методу «Кола Вена»</a:t>
            </a:r>
            <a:br>
              <a:rPr lang="uk-UA" sz="2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 кластера </a:t>
            </a:r>
            <a:endParaRPr lang="uk-UA" sz="22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scontent.fiev4-1.fna.fbcdn.net/v/t1.15752-9/59879793_883735545332528_1256844448856276992_n.jpg?_nc_cat=110&amp;_nc_ht=scontent.fiev4-1.fna&amp;oh=430e51ecd540cf73560cd0a9d33f326c&amp;oe=5D69EB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524"/>
            <a:ext cx="3953616" cy="3953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.fiev4-1.fna.fbcdn.net/v/t1.15752-9/60186613_287838012123574_6207399306719133696_n.jpg?_nc_cat=100&amp;_nc_ht=scontent.fiev4-1.fna&amp;oh=0ef03b83ef5a38095b1757a3b3b28de6&amp;oe=5D6C0EB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9353" y="3365252"/>
            <a:ext cx="3244864" cy="324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content.fiev4-1.fna.fbcdn.net/v/t1.15752-9/60217370_900866313578177_4599788246052896768_n.jpg?_nc_cat=103&amp;_nc_ht=scontent.fiev4-1.fna&amp;oh=eab359248f6bba1c2f9939b56c96b34e&amp;oe=5D6C698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00" y="3819292"/>
            <a:ext cx="2786063" cy="2790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content.fiev4-1.fna.fbcdn.net/v/t1.15752-9/60102067_1278581925639389_8946278356282769408_n.jpg?_nc_cat=109&amp;_nc_ht=scontent.fiev4-1.fna&amp;oh=d300118dfe19f23d3ad14a0943fa226b&amp;oe=5D5617C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6257" y="-362183"/>
            <a:ext cx="4179094" cy="4181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4793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331640" y="1916832"/>
            <a:ext cx="6192688" cy="25922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Участь у конкурсах,</a:t>
            </a:r>
          </a:p>
          <a:p>
            <a:pPr algn="ctr"/>
            <a:r>
              <a:rPr lang="uk-UA" dirty="0" smtClean="0"/>
              <a:t>  виховних заходах </a:t>
            </a:r>
            <a:endParaRPr lang="ru-RU" dirty="0"/>
          </a:p>
        </p:txBody>
      </p:sp>
      <p:pic>
        <p:nvPicPr>
          <p:cNvPr id="3" name="Рисунок 2" descr="F:\DCIM\100OLYMP\PC1701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232" y="-142120"/>
            <a:ext cx="3240360" cy="2187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 descr="F:\DCIM\100OLYMP\P325054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-171400"/>
            <a:ext cx="367240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F:\DCIM\100OLYMP\P41708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81737"/>
            <a:ext cx="4283967" cy="23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DCIM\100OLYMP\P50809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4509120"/>
            <a:ext cx="4608512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DCIM\100OLYMP\P508093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052736"/>
            <a:ext cx="3240360" cy="23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DCIM\100OLYMP\P512106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5453981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F:\DCIM\100OLYMP\P51009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708920"/>
            <a:ext cx="500404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Documents and Settings\Admin\Рабочий стол\Новая папка\P50304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536" y="3573016"/>
            <a:ext cx="4379979" cy="3284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Admin\Рабочий стол\Новая папка\PC010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6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AutoShape 2" descr="Мини-диплом - рамка. . Книги. Купить книги: интернет-магазин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4" y="1700808"/>
          <a:ext cx="7920879" cy="5052400"/>
        </p:xfrm>
        <a:graphic>
          <a:graphicData uri="http://schemas.openxmlformats.org/drawingml/2006/table">
            <a:tbl>
              <a:tblPr/>
              <a:tblGrid>
                <a:gridCol w="837721"/>
                <a:gridCol w="539375"/>
                <a:gridCol w="398285"/>
                <a:gridCol w="312309"/>
                <a:gridCol w="625352"/>
                <a:gridCol w="1145622"/>
                <a:gridCol w="1145622"/>
                <a:gridCol w="1042008"/>
                <a:gridCol w="937659"/>
                <a:gridCol w="936926"/>
              </a:tblGrid>
              <a:tr h="5080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Клас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К-сть</a:t>
                      </a:r>
                      <a:r>
                        <a:rPr lang="uk-UA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r>
                        <a:rPr lang="uk-UA" sz="1400" b="1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чнів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Прибуло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Вибуло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К-сть</a:t>
                      </a:r>
                      <a:r>
                        <a:rPr lang="uk-UA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на кінець року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Рівні навчальних досягнень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 </a:t>
                      </a:r>
                      <a:r>
                        <a:rPr lang="uk-UA" sz="1400" b="1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відвіду-вання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Початко</a:t>
                      </a: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вий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Середній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Достат-ній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Висо-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кий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,3 %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,2 %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12,5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3/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37,5</a:t>
                      </a: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9,2</a:t>
                      </a: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%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1/9,1%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8/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72,7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18,2</a:t>
                      </a: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9,3</a:t>
                      </a: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%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Разом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uk-UA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10,5</a:t>
                      </a:r>
                      <a:r>
                        <a:rPr lang="uk-UA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uk-UA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63,2</a:t>
                      </a:r>
                      <a:r>
                        <a:rPr lang="uk-UA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uk-UA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/2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6,3</a:t>
                      </a:r>
                      <a:r>
                        <a:rPr lang="uk-UA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uk-UA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uk-UA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%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8,3</a:t>
                      </a: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58,4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33,2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99</a:t>
                      </a: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%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26.6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53,4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3/20%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%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7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43,75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/4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3.75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12,5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%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1/5%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92,3,</a:t>
                      </a: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,4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52,7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12,9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91</a:t>
                      </a: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%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Разом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1,2</a:t>
                      </a: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31,4</a:t>
                      </a: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45</a:t>
                      </a: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52,3</a:t>
                      </a: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15,1</a:t>
                      </a: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uk-UA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uk-UA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%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8/42,17%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2/10,5%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97</a:t>
                      </a: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3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42,9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42,9</a:t>
                      </a:r>
                      <a:r>
                        <a:rPr lang="uk-UA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1/14,2%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r>
                        <a:rPr lang="uk-UA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,2 %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Разом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46,2</a:t>
                      </a: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42,3</a:t>
                      </a: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3/11,5%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94</a:t>
                      </a:r>
                      <a:r>
                        <a:rPr lang="uk-UA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Всього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71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0,8</a:t>
                      </a: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68</a:t>
                      </a: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16,2 </a:t>
                      </a:r>
                      <a:r>
                        <a:rPr lang="uk-UA" sz="1400" b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95,5</a:t>
                      </a:r>
                      <a:r>
                        <a:rPr lang="uk-UA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%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329" marR="473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1043608" y="404664"/>
            <a:ext cx="6912768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Рух та успішність учнів за 2019 – 2020 </a:t>
            </a:r>
            <a:r>
              <a:rPr lang="uk-UA" dirty="0" err="1" smtClean="0"/>
              <a:t>н.р</a:t>
            </a:r>
            <a:r>
              <a:rPr lang="uk-UA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AutoShape 2" descr="Шаблони до презентацій - Скринька з секретом - Комірка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91" y="0"/>
            <a:ext cx="91557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503566" y="1916832"/>
            <a:ext cx="2136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bg2"/>
                </a:solidFill>
              </a:rPr>
              <a:t>Мета звітування: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2564904"/>
            <a:ext cx="50223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8056" lvl="0" indent="-384048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b="1" dirty="0" smtClean="0">
                <a:solidFill>
                  <a:schemeClr val="bg2">
                    <a:lumMod val="75000"/>
                  </a:schemeClr>
                </a:solidFill>
              </a:rPr>
              <a:t>      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подальше </a:t>
            </a:r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утвердження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відкритої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демократичної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 державно - </a:t>
            </a:r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суспільної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системи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управління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освітою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підтримка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етики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управлінської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діяльності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 у  </a:t>
            </a:r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закладі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освіти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, яка </a:t>
            </a:r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базується</a:t>
            </a:r>
            <a:r>
              <a:rPr lang="ru-RU" b="1" dirty="0" smtClean="0">
                <a:solidFill>
                  <a:schemeClr val="bg2">
                    <a:lumMod val="75000"/>
                  </a:schemeClr>
                </a:solidFill>
              </a:rPr>
              <a:t> на принципах </a:t>
            </a:r>
            <a:r>
              <a:rPr lang="ru-RU" b="1" dirty="0" err="1" smtClean="0">
                <a:solidFill>
                  <a:schemeClr val="bg2">
                    <a:lumMod val="75000"/>
                  </a:schemeClr>
                </a:solidFill>
              </a:rPr>
              <a:t>взаємоповаги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3528" y="404664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  <a:latin typeface="Bookman Old Style" pitchFamily="18" charset="0"/>
              </a:rPr>
              <a:t>    Проблема, над якою працює колектив закладу : 	   </a:t>
            </a:r>
            <a:r>
              <a:rPr lang="uk-UA" b="1" dirty="0" err="1" smtClean="0">
                <a:solidFill>
                  <a:schemeClr val="bg1"/>
                </a:solidFill>
                <a:latin typeface="Bookman Old Style" pitchFamily="18" charset="0"/>
              </a:rPr>
              <a:t>“Формування</a:t>
            </a:r>
            <a:r>
              <a:rPr lang="uk-UA" b="1" dirty="0" smtClean="0">
                <a:solidFill>
                  <a:schemeClr val="bg1"/>
                </a:solidFill>
                <a:latin typeface="Bookman Old Style" pitchFamily="18" charset="0"/>
              </a:rPr>
              <a:t> успішної особистості школяра та розвиток його предметних і ключових </a:t>
            </a:r>
            <a:r>
              <a:rPr lang="uk-UA" b="1" dirty="0" err="1" smtClean="0">
                <a:solidFill>
                  <a:schemeClr val="bg1"/>
                </a:solidFill>
                <a:latin typeface="Bookman Old Style" pitchFamily="18" charset="0"/>
              </a:rPr>
              <a:t>компетентностей</a:t>
            </a:r>
            <a:r>
              <a:rPr lang="uk-UA" b="1" dirty="0" smtClean="0">
                <a:solidFill>
                  <a:schemeClr val="bg1"/>
                </a:solidFill>
                <a:latin typeface="Bookman Old Style" pitchFamily="18" charset="0"/>
              </a:rPr>
              <a:t> шляхом використання інтерактивних та інформаційних </a:t>
            </a:r>
            <a:r>
              <a:rPr lang="uk-UA" b="1" dirty="0" err="1" smtClean="0">
                <a:solidFill>
                  <a:schemeClr val="bg1"/>
                </a:solidFill>
                <a:latin typeface="Bookman Old Style" pitchFamily="18" charset="0"/>
              </a:rPr>
              <a:t>технологій”</a:t>
            </a:r>
            <a:endParaRPr lang="ru-RU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4" name="Picture 2" descr="C:\Documents and Settings\Admin\Рабочий стол\Новая папка\P33107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00808"/>
            <a:ext cx="6912768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53" y="0"/>
            <a:ext cx="916370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-396552" y="980728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70C0"/>
                </a:solidFill>
              </a:rPr>
              <a:t>            Головний обов'язок 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2204864"/>
            <a:ext cx="5670376" cy="324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  <a:buNone/>
            </a:pPr>
            <a:r>
              <a:rPr lang="ru-RU" sz="3200" b="1" dirty="0" err="1" smtClean="0">
                <a:solidFill>
                  <a:srgbClr val="0070C0"/>
                </a:solidFill>
              </a:rPr>
              <a:t>створення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</a:rPr>
              <a:t>сприятливих</a:t>
            </a:r>
            <a:r>
              <a:rPr lang="ru-RU" sz="3200" b="1" dirty="0" smtClean="0">
                <a:solidFill>
                  <a:srgbClr val="0070C0"/>
                </a:solidFill>
              </a:rPr>
              <a:t> умов для </a:t>
            </a:r>
            <a:r>
              <a:rPr lang="ru-RU" sz="3200" b="1" dirty="0" err="1" smtClean="0">
                <a:solidFill>
                  <a:srgbClr val="0070C0"/>
                </a:solidFill>
              </a:rPr>
              <a:t>розвитку</a:t>
            </a:r>
            <a:r>
              <a:rPr lang="ru-RU" sz="3200" b="1" dirty="0" smtClean="0">
                <a:solidFill>
                  <a:srgbClr val="0070C0"/>
                </a:solidFill>
              </a:rPr>
              <a:t>, </a:t>
            </a:r>
            <a:r>
              <a:rPr lang="ru-RU" sz="3200" b="1" dirty="0" err="1" smtClean="0">
                <a:solidFill>
                  <a:srgbClr val="0070C0"/>
                </a:solidFill>
              </a:rPr>
              <a:t>навчання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</a:rPr>
              <a:t>і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</a:rPr>
              <a:t>виховання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uk-UA" sz="3200" b="1" dirty="0" smtClean="0">
                <a:solidFill>
                  <a:srgbClr val="0070C0"/>
                </a:solidFill>
              </a:rPr>
              <a:t>учнів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39552" y="476672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Головними завданнями та основними напрямами роботи закладу  у 201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9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-20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20 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н. р. були наступні: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1340768"/>
            <a:ext cx="68407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Font typeface="Wingdings" pitchFamily="2" charset="2"/>
              <a:buChar char="q"/>
            </a:pPr>
            <a:r>
              <a:rPr lang="uk-UA" sz="1600" b="1" dirty="0" smtClean="0">
                <a:solidFill>
                  <a:schemeClr val="accent6">
                    <a:lumMod val="75000"/>
                  </a:schemeClr>
                </a:solidFill>
              </a:rPr>
              <a:t>виховання школярів у дусі національно-патріотичного спрямування і створення умов для забезпечення кожній дитині рівного доступу до якісної освіти; для реалізації індивідуальних творчих потреб.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 algn="just">
              <a:buFont typeface="Wingdings" pitchFamily="2" charset="2"/>
              <a:buChar char="q"/>
            </a:pPr>
            <a:r>
              <a:rPr lang="uk-UA" sz="1600" b="1" dirty="0" smtClean="0">
                <a:solidFill>
                  <a:schemeClr val="accent6">
                    <a:lumMod val="75000"/>
                  </a:schemeClr>
                </a:solidFill>
              </a:rPr>
              <a:t>Пошук і відбір творчо обдарованих і здібних дітей; удосконалення системи роботи з професійної орієнтації учнів; професійного розвитку педагогів;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 algn="just">
              <a:buFont typeface="Wingdings" pitchFamily="2" charset="2"/>
              <a:buChar char="q"/>
            </a:pPr>
            <a:r>
              <a:rPr lang="uk-UA" sz="1600" b="1" dirty="0" smtClean="0">
                <a:solidFill>
                  <a:schemeClr val="accent6">
                    <a:lumMod val="75000"/>
                  </a:schemeClr>
                </a:solidFill>
              </a:rPr>
              <a:t>Формування предметних </a:t>
            </a:r>
            <a:r>
              <a:rPr lang="uk-UA" sz="1600" b="1" dirty="0" err="1" smtClean="0">
                <a:solidFill>
                  <a:schemeClr val="accent6">
                    <a:lumMod val="75000"/>
                  </a:schemeClr>
                </a:solidFill>
              </a:rPr>
              <a:t>компетентностей</a:t>
            </a:r>
            <a:r>
              <a:rPr lang="uk-UA" sz="1600" b="1" dirty="0" smtClean="0">
                <a:solidFill>
                  <a:schemeClr val="accent6">
                    <a:lumMod val="75000"/>
                  </a:schemeClr>
                </a:solidFill>
              </a:rPr>
              <a:t> з метою їх належної підготовки до участі у зовнішньому незалежному оцінюванні.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 algn="just">
              <a:buFont typeface="Wingdings" pitchFamily="2" charset="2"/>
              <a:buChar char="q"/>
            </a:pPr>
            <a:r>
              <a:rPr lang="uk-UA" sz="1600" b="1" dirty="0" smtClean="0">
                <a:solidFill>
                  <a:schemeClr val="accent6">
                    <a:lumMod val="75000"/>
                  </a:schemeClr>
                </a:solidFill>
              </a:rPr>
              <a:t>Становлення в учнів цілісного, наукового світогляду, загальнонаукової, загальнокультурної, технологічної, комунікативної і соціальної компетентності.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 algn="just">
              <a:buFont typeface="Wingdings" pitchFamily="2" charset="2"/>
              <a:buChar char="q"/>
            </a:pPr>
            <a:r>
              <a:rPr lang="uk-UA" sz="1600" b="1" dirty="0" smtClean="0">
                <a:solidFill>
                  <a:schemeClr val="accent6">
                    <a:lumMod val="75000"/>
                  </a:schemeClr>
                </a:solidFill>
              </a:rPr>
              <a:t>Забезпечення наступності між початковою,основною та старшою школою, враховуючи психологічні особливості та рівень пізнавальної діяльності учнів різних вікових груп; 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 algn="just">
              <a:buFont typeface="Wingdings" pitchFamily="2" charset="2"/>
              <a:buChar char="q"/>
            </a:pPr>
            <a:r>
              <a:rPr lang="uk-UA" sz="1600" b="1" dirty="0" smtClean="0">
                <a:solidFill>
                  <a:schemeClr val="accent6">
                    <a:lumMod val="75000"/>
                  </a:schemeClr>
                </a:solidFill>
              </a:rPr>
              <a:t>Створення належних умов для поступової адаптації учнів 5-х класів до навчання у школі ІІ ступеня та 10-х класів –у школі ІІІ ступеня.</a:t>
            </a:r>
          </a:p>
          <a:p>
            <a:pPr lvl="0" algn="just">
              <a:buFont typeface="Wingdings" pitchFamily="2" charset="2"/>
              <a:buChar char="q"/>
            </a:pPr>
            <a:r>
              <a:rPr lang="uk-UA" sz="1600" b="1" dirty="0" smtClean="0">
                <a:solidFill>
                  <a:schemeClr val="accent6">
                    <a:lumMod val="75000"/>
                  </a:schemeClr>
                </a:solidFill>
              </a:rPr>
              <a:t> Впровадження державного стандарту початкової освіти за концепцією </a:t>
            </a:r>
            <a:r>
              <a:rPr lang="uk-UA" sz="1600" b="1" dirty="0" err="1" smtClean="0">
                <a:solidFill>
                  <a:schemeClr val="accent6">
                    <a:lumMod val="75000"/>
                  </a:schemeClr>
                </a:solidFill>
              </a:rPr>
              <a:t>“Нова</a:t>
            </a:r>
            <a:r>
              <a:rPr lang="uk-UA" sz="1600" b="1" dirty="0" smtClean="0">
                <a:solidFill>
                  <a:schemeClr val="accent6">
                    <a:lumMod val="75000"/>
                  </a:schemeClr>
                </a:solidFill>
              </a:rPr>
              <a:t> українська </a:t>
            </a:r>
            <a:r>
              <a:rPr lang="uk-UA" sz="1600" b="1" dirty="0" err="1" smtClean="0">
                <a:solidFill>
                  <a:schemeClr val="accent6">
                    <a:lumMod val="75000"/>
                  </a:schemeClr>
                </a:solidFill>
              </a:rPr>
              <a:t>школа”</a:t>
            </a:r>
            <a:r>
              <a:rPr lang="uk-UA" sz="16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16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243408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620688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Мережа класів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b="1" dirty="0" err="1" smtClean="0">
                <a:solidFill>
                  <a:schemeClr val="accent6">
                    <a:lumMod val="75000"/>
                  </a:schemeClr>
                </a:solidFill>
              </a:rPr>
              <a:t>Волосянківської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 ЗОШ І-ІІІ ступенів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у 201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- 20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20 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н.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р.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99592" y="1772818"/>
          <a:ext cx="7416819" cy="36282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997354"/>
                <a:gridCol w="530255"/>
                <a:gridCol w="477606"/>
                <a:gridCol w="574631"/>
                <a:gridCol w="521982"/>
                <a:gridCol w="531006"/>
                <a:gridCol w="535758"/>
                <a:gridCol w="526255"/>
                <a:gridCol w="531006"/>
                <a:gridCol w="531006"/>
                <a:gridCol w="531759"/>
                <a:gridCol w="531759"/>
                <a:gridCol w="596442"/>
              </a:tblGrid>
              <a:tr h="725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Клас</a:t>
                      </a:r>
                      <a:endParaRPr lang="ru-RU" sz="11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ru-RU" sz="11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ru-RU" sz="11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3</a:t>
                      </a:r>
                      <a:endParaRPr lang="ru-RU" sz="11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ru-RU" sz="11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ru-RU" sz="11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6</a:t>
                      </a:r>
                      <a:endParaRPr lang="ru-RU" sz="11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ru-RU" sz="1100" b="1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8</a:t>
                      </a:r>
                      <a:endParaRPr lang="ru-RU" sz="1100" b="1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9</a:t>
                      </a:r>
                      <a:endParaRPr lang="ru-RU" sz="11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10</a:t>
                      </a:r>
                      <a:endParaRPr lang="ru-RU" sz="11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11</a:t>
                      </a:r>
                      <a:endParaRPr lang="ru-RU" sz="11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Разом </a:t>
                      </a:r>
                      <a:endParaRPr lang="ru-RU" sz="11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25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Кількість класів</a:t>
                      </a:r>
                      <a:endParaRPr lang="ru-RU" sz="11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11</a:t>
                      </a:r>
                      <a:endParaRPr lang="ru-RU" sz="110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25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Кількість учнів</a:t>
                      </a:r>
                      <a:endParaRPr lang="ru-RU" sz="11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22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en-US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2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20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23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171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25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Кількість хлопців</a:t>
                      </a:r>
                      <a:endParaRPr lang="ru-RU" sz="11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4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13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91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256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Кількість дівчат</a:t>
                      </a:r>
                      <a:endParaRPr lang="ru-RU" sz="1100" b="1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7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ru-RU" sz="1100" dirty="0">
                        <a:solidFill>
                          <a:schemeClr val="bg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AutoShape 2" descr="Картинки рамки українському - Интерет Аптека Киреевск. Купит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91" y="0"/>
            <a:ext cx="9149891" cy="685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755576" y="980728"/>
            <a:ext cx="7632848" cy="864096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Кваліфікаційний рівень педагогічних кадрів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11560" y="2348880"/>
          <a:ext cx="7813374" cy="1792227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302229"/>
                <a:gridCol w="1302229"/>
                <a:gridCol w="1302229"/>
                <a:gridCol w="1302229"/>
                <a:gridCol w="1302229"/>
                <a:gridCol w="1302229"/>
              </a:tblGrid>
              <a:tr h="790611"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solidFill>
                            <a:schemeClr val="tx1"/>
                          </a:solidFill>
                        </a:rPr>
                        <a:t>Кількість </a:t>
                      </a:r>
                      <a:r>
                        <a:rPr lang="uk-UA" sz="1600" dirty="0" err="1" smtClean="0">
                          <a:solidFill>
                            <a:schemeClr val="tx1"/>
                          </a:solidFill>
                        </a:rPr>
                        <a:t>педпраців-ників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solidFill>
                            <a:schemeClr val="tx1"/>
                          </a:solidFill>
                        </a:rPr>
                        <a:t>Тарифний розряд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solidFill>
                            <a:schemeClr val="tx1"/>
                          </a:solidFill>
                        </a:rPr>
                        <a:t>ІІ категорія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solidFill>
                            <a:schemeClr val="tx1"/>
                          </a:solidFill>
                        </a:rPr>
                        <a:t>І категорія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solidFill>
                            <a:schemeClr val="tx1"/>
                          </a:solidFill>
                        </a:rPr>
                        <a:t>Вища категорія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solidFill>
                            <a:schemeClr val="tx1"/>
                          </a:solidFill>
                        </a:rPr>
                        <a:t>Старший вчитель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969267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Агітбргада\1549395757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36504" cy="4320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02" name="Picture 2" descr="F:\Агітбргада\15750255302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492896"/>
            <a:ext cx="4896544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788024" y="476672"/>
            <a:ext cx="4104456" cy="86409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/>
              <a:t>НАШІ ДОСЯГНЕННЯ</a:t>
            </a:r>
            <a:endParaRPr lang="ru-RU" b="1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Другая 1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FF388C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472</TotalTime>
  <Words>750</Words>
  <Application>Microsoft Office PowerPoint</Application>
  <PresentationFormat>Экран (4:3)</PresentationFormat>
  <Paragraphs>272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Яркая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Ранкова зустріч</vt:lpstr>
      <vt:lpstr>Інтегрований урок у 2 класі </vt:lpstr>
      <vt:lpstr>Слайд 15</vt:lpstr>
      <vt:lpstr>Використання проектних технологій  на уроках природознавства</vt:lpstr>
      <vt:lpstr>Застосування  LEGO</vt:lpstr>
      <vt:lpstr>Сучасні кабінети біології та хімії</vt:lpstr>
      <vt:lpstr> Інтегрований урок  математика та  українська  література</vt:lpstr>
      <vt:lpstr>   Алгебра  ( урок   -дослідження)    </vt:lpstr>
      <vt:lpstr> Уроки географії   з використан-ням  методу «Кола Вена» та кластера 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директора Волосянківської ЗОШ І-ІІІ ступенів за 2016-2017 н. р.</dc:title>
  <cp:lastModifiedBy>Windows 7</cp:lastModifiedBy>
  <cp:revision>59</cp:revision>
  <dcterms:modified xsi:type="dcterms:W3CDTF">2020-07-07T15:20:36Z</dcterms:modified>
</cp:coreProperties>
</file>